
<file path=[Content_Types].xml><?xml version="1.0" encoding="utf-8"?>
<Types xmlns="http://schemas.openxmlformats.org/package/2006/content-types">
  <Default Extension="png" ContentType="image/png"/>
  <Default Extension="MOV" ContentType="video/quicktime"/>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8" r:id="rId4"/>
    <p:sldId id="259" r:id="rId5"/>
    <p:sldId id="260" r:id="rId6"/>
    <p:sldId id="258" r:id="rId7"/>
    <p:sldId id="264" r:id="rId8"/>
    <p:sldId id="265" r:id="rId9"/>
    <p:sldId id="261" r:id="rId10"/>
    <p:sldId id="266" r:id="rId11"/>
    <p:sldId id="269" r:id="rId12"/>
    <p:sldId id="262" r:id="rId13"/>
    <p:sldId id="263" r:id="rId14"/>
    <p:sldId id="267"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63" d="100"/>
          <a:sy n="63" d="100"/>
        </p:scale>
        <p:origin x="78" y="12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smtClean="0"/>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dirty="0"/>
              <a:pPr/>
              <a:t>11/4/2016</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11/4/2016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11/4/2016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11/4/2016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dirty="0"/>
              <a:pPr/>
              <a:t>11/4/2016</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dirty="0"/>
              <a:t>11/4/2016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dirty="0"/>
              <a:t>11/4/2016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dirty="0"/>
              <a:t>11/4/2016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dirty="0"/>
              <a:t>11/4/2016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smtClean="0"/>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dirty="0"/>
              <a:t>11/4/2016</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dirty="0"/>
              <a:t>11/4/2016</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11/4/2016</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ideo" Target="https://www.youtube.com/embed/bA9NpJrGqys"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OV"/><Relationship Id="rId1" Type="http://schemas.microsoft.com/office/2007/relationships/media" Target="../media/media2.MOV"/><Relationship Id="rId5" Type="http://schemas.openxmlformats.org/officeDocument/2006/relationships/image" Target="../media/image3.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Now That You’re Graduating</a:t>
            </a:r>
            <a:endParaRPr lang="en-US" dirty="0"/>
          </a:p>
        </p:txBody>
      </p:sp>
      <p:sp>
        <p:nvSpPr>
          <p:cNvPr id="3" name="Subtitle 2"/>
          <p:cNvSpPr>
            <a:spLocks noGrp="1"/>
          </p:cNvSpPr>
          <p:nvPr>
            <p:ph type="subTitle" idx="1"/>
          </p:nvPr>
        </p:nvSpPr>
        <p:spPr>
          <a:xfrm>
            <a:off x="792480" y="5928360"/>
            <a:ext cx="10713720" cy="793115"/>
          </a:xfrm>
        </p:spPr>
        <p:txBody>
          <a:bodyPr>
            <a:normAutofit/>
          </a:bodyPr>
          <a:lstStyle/>
          <a:p>
            <a:r>
              <a:rPr lang="en-US" dirty="0" smtClean="0"/>
              <a:t>Professionalism – What to wear – Interviewing tips</a:t>
            </a:r>
          </a:p>
          <a:p>
            <a:r>
              <a:rPr lang="en-US" dirty="0" smtClean="0"/>
              <a:t>Dr</a:t>
            </a:r>
            <a:r>
              <a:rPr lang="en-US" dirty="0" smtClean="0"/>
              <a:t>. Lee-Anne Trimble Spalding</a:t>
            </a:r>
            <a:endParaRPr lang="en-US" dirty="0"/>
          </a:p>
        </p:txBody>
      </p:sp>
    </p:spTree>
    <p:extLst>
      <p:ext uri="{BB962C8B-B14F-4D97-AF65-F5344CB8AC3E}">
        <p14:creationId xmlns:p14="http://schemas.microsoft.com/office/powerpoint/2010/main" val="943544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3255" y="382385"/>
            <a:ext cx="10568763" cy="1492132"/>
          </a:xfrm>
        </p:spPr>
        <p:txBody>
          <a:bodyPr>
            <a:normAutofit/>
          </a:bodyPr>
          <a:lstStyle/>
          <a:p>
            <a:r>
              <a:rPr lang="en-US" sz="4000" dirty="0" smtClean="0"/>
              <a:t>Tony’s Secondary interviewing Questions</a:t>
            </a:r>
            <a:endParaRPr lang="en-US" sz="4000" dirty="0"/>
          </a:p>
        </p:txBody>
      </p:sp>
      <p:sp>
        <p:nvSpPr>
          <p:cNvPr id="3" name="Content Placeholder 2"/>
          <p:cNvSpPr>
            <a:spLocks noGrp="1"/>
          </p:cNvSpPr>
          <p:nvPr>
            <p:ph idx="1"/>
          </p:nvPr>
        </p:nvSpPr>
        <p:spPr>
          <a:xfrm>
            <a:off x="1251678" y="1212112"/>
            <a:ext cx="10178322" cy="5380073"/>
          </a:xfrm>
        </p:spPr>
        <p:txBody>
          <a:bodyPr>
            <a:normAutofit lnSpcReduction="10000"/>
          </a:bodyPr>
          <a:lstStyle/>
          <a:p>
            <a:r>
              <a:rPr lang="en-US" dirty="0" smtClean="0"/>
              <a:t>Briefly </a:t>
            </a:r>
            <a:r>
              <a:rPr lang="en-US" dirty="0"/>
              <a:t>describe your philosophy of education</a:t>
            </a:r>
            <a:r>
              <a:rPr lang="en-US" dirty="0" smtClean="0"/>
              <a:t>.</a:t>
            </a:r>
          </a:p>
          <a:p>
            <a:r>
              <a:rPr lang="en-US" dirty="0" smtClean="0"/>
              <a:t>Please </a:t>
            </a:r>
            <a:r>
              <a:rPr lang="en-US" dirty="0"/>
              <a:t>give a brief history of your educational </a:t>
            </a:r>
            <a:r>
              <a:rPr lang="en-US" dirty="0" smtClean="0"/>
              <a:t>experience.</a:t>
            </a:r>
          </a:p>
          <a:p>
            <a:r>
              <a:rPr lang="en-US" dirty="0" smtClean="0"/>
              <a:t>Describe </a:t>
            </a:r>
            <a:r>
              <a:rPr lang="en-US" dirty="0"/>
              <a:t>how you plan on using your knowledge of </a:t>
            </a:r>
            <a:r>
              <a:rPr lang="en-US" dirty="0" smtClean="0"/>
              <a:t>________ </a:t>
            </a:r>
            <a:r>
              <a:rPr lang="en-US" dirty="0"/>
              <a:t>to convey concepts in the </a:t>
            </a:r>
            <a:r>
              <a:rPr lang="en-US" dirty="0" smtClean="0"/>
              <a:t>_______ </a:t>
            </a:r>
            <a:r>
              <a:rPr lang="en-US" dirty="0"/>
              <a:t>classroom</a:t>
            </a:r>
            <a:r>
              <a:rPr lang="en-US" dirty="0" smtClean="0"/>
              <a:t>.</a:t>
            </a:r>
          </a:p>
          <a:p>
            <a:r>
              <a:rPr lang="en-US" dirty="0" smtClean="0"/>
              <a:t>Describe </a:t>
            </a:r>
            <a:r>
              <a:rPr lang="en-US" dirty="0"/>
              <a:t>how you can use your unique content knowledge to enhance your student’s experience in your class.  (i.e. what sort of knowledge do you bring to the position that someone without your experience may not</a:t>
            </a:r>
            <a:r>
              <a:rPr lang="en-US" dirty="0" smtClean="0"/>
              <a:t>?)</a:t>
            </a:r>
          </a:p>
          <a:p>
            <a:r>
              <a:rPr lang="en-US" dirty="0" smtClean="0"/>
              <a:t>What </a:t>
            </a:r>
            <a:r>
              <a:rPr lang="en-US" dirty="0"/>
              <a:t>experience/knowledge do you have with our new Florida Standards and assessment?</a:t>
            </a:r>
            <a:endParaRPr lang="en-US" dirty="0" smtClean="0"/>
          </a:p>
          <a:p>
            <a:r>
              <a:rPr lang="en-US" dirty="0" smtClean="0"/>
              <a:t>How </a:t>
            </a:r>
            <a:r>
              <a:rPr lang="en-US" dirty="0"/>
              <a:t>do you determine expectations for your students and track their progress towards those goals? </a:t>
            </a:r>
          </a:p>
          <a:p>
            <a:r>
              <a:rPr lang="en-US" dirty="0" smtClean="0"/>
              <a:t>Describe </a:t>
            </a:r>
            <a:r>
              <a:rPr lang="en-US" dirty="0"/>
              <a:t>how you might use technology and incorporate digital instruction in the classroom.</a:t>
            </a:r>
          </a:p>
          <a:p>
            <a:r>
              <a:rPr lang="en-US" dirty="0" smtClean="0"/>
              <a:t>Every </a:t>
            </a:r>
            <a:r>
              <a:rPr lang="en-US" dirty="0"/>
              <a:t>classroom contains students of varying abilities and interests.  Describe how you account for these differences both in terms of lesson planning and instructional delivery</a:t>
            </a:r>
            <a:r>
              <a:rPr lang="en-US" dirty="0" smtClean="0"/>
              <a:t>.</a:t>
            </a:r>
          </a:p>
          <a:p>
            <a:r>
              <a:rPr lang="en-US" dirty="0" smtClean="0"/>
              <a:t>Describe </a:t>
            </a:r>
            <a:r>
              <a:rPr lang="en-US" dirty="0"/>
              <a:t>a situation in which you had a student with significant and persistent behavioral issues in your class.  How did you handle the situation?  What was the outcome</a:t>
            </a:r>
            <a:r>
              <a:rPr lang="en-US" dirty="0" smtClean="0"/>
              <a:t>?</a:t>
            </a:r>
          </a:p>
          <a:p>
            <a:endParaRPr lang="en-US" dirty="0" smtClean="0"/>
          </a:p>
          <a:p>
            <a:endParaRPr lang="en-US" dirty="0"/>
          </a:p>
        </p:txBody>
      </p:sp>
    </p:spTree>
    <p:extLst>
      <p:ext uri="{BB962C8B-B14F-4D97-AF65-F5344CB8AC3E}">
        <p14:creationId xmlns:p14="http://schemas.microsoft.com/office/powerpoint/2010/main" val="33011182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390632" cy="1493517"/>
          </a:xfrm>
        </p:spPr>
        <p:txBody>
          <a:bodyPr/>
          <a:lstStyle/>
          <a:p>
            <a:r>
              <a:rPr lang="en-US" dirty="0" smtClean="0"/>
              <a:t>More Principals…more questions</a:t>
            </a:r>
            <a:endParaRPr lang="en-US" dirty="0"/>
          </a:p>
        </p:txBody>
      </p:sp>
      <p:sp>
        <p:nvSpPr>
          <p:cNvPr id="3" name="Text Placeholder 2"/>
          <p:cNvSpPr>
            <a:spLocks noGrp="1"/>
          </p:cNvSpPr>
          <p:nvPr>
            <p:ph type="body" idx="1"/>
          </p:nvPr>
        </p:nvSpPr>
        <p:spPr>
          <a:xfrm>
            <a:off x="1251678" y="1737361"/>
            <a:ext cx="4800600" cy="1094802"/>
          </a:xfrm>
        </p:spPr>
        <p:txBody>
          <a:bodyPr/>
          <a:lstStyle/>
          <a:p>
            <a:r>
              <a:rPr lang="en-US" dirty="0" smtClean="0"/>
              <a:t>Peter Gaffney</a:t>
            </a:r>
          </a:p>
          <a:p>
            <a:r>
              <a:rPr lang="en-US" dirty="0" err="1" smtClean="0"/>
              <a:t>Keeth</a:t>
            </a:r>
            <a:r>
              <a:rPr lang="en-US" dirty="0" smtClean="0"/>
              <a:t> Elementary- SCPS</a:t>
            </a:r>
            <a:endParaRPr lang="en-US" dirty="0"/>
          </a:p>
        </p:txBody>
      </p:sp>
      <p:sp>
        <p:nvSpPr>
          <p:cNvPr id="4" name="Content Placeholder 3"/>
          <p:cNvSpPr>
            <a:spLocks noGrp="1"/>
          </p:cNvSpPr>
          <p:nvPr>
            <p:ph sz="half" idx="2"/>
          </p:nvPr>
        </p:nvSpPr>
        <p:spPr>
          <a:xfrm>
            <a:off x="1257300" y="2909102"/>
            <a:ext cx="4800600" cy="3522178"/>
          </a:xfrm>
        </p:spPr>
        <p:txBody>
          <a:bodyPr>
            <a:normAutofit fontScale="92500" lnSpcReduction="10000"/>
          </a:bodyPr>
          <a:lstStyle/>
          <a:p>
            <a:r>
              <a:rPr lang="en-US" dirty="0" smtClean="0"/>
              <a:t>Top Two Questions</a:t>
            </a:r>
          </a:p>
          <a:p>
            <a:pPr marL="457200" indent="-457200">
              <a:buAutoNum type="arabicPeriod"/>
            </a:pPr>
            <a:r>
              <a:rPr lang="en-US" dirty="0" smtClean="0"/>
              <a:t>What curriculum would you follow in a classroom? Many respond with the basal series- Harcourt, Go Math…he wants to hear the FLORIDA STANDARDS.</a:t>
            </a:r>
          </a:p>
          <a:p>
            <a:pPr marL="457200" indent="-457200">
              <a:buAutoNum type="arabicPeriod"/>
            </a:pPr>
            <a:r>
              <a:rPr lang="en-US" dirty="0" smtClean="0"/>
              <a:t>What is your philosophy regarding classroom management? He wants to hear about you teaching ROUTINES AND PROCEDURES! Teach the behavior you expect and focus on positive reinforcement for following the rules.</a:t>
            </a:r>
          </a:p>
          <a:p>
            <a:endParaRPr lang="en-US" dirty="0"/>
          </a:p>
        </p:txBody>
      </p:sp>
      <p:sp>
        <p:nvSpPr>
          <p:cNvPr id="5" name="Text Placeholder 4"/>
          <p:cNvSpPr>
            <a:spLocks noGrp="1"/>
          </p:cNvSpPr>
          <p:nvPr>
            <p:ph type="body" sz="quarter" idx="3"/>
          </p:nvPr>
        </p:nvSpPr>
        <p:spPr>
          <a:xfrm>
            <a:off x="6633864" y="1874517"/>
            <a:ext cx="4800600" cy="957645"/>
          </a:xfrm>
        </p:spPr>
        <p:txBody>
          <a:bodyPr/>
          <a:lstStyle/>
          <a:p>
            <a:r>
              <a:rPr lang="en-US" dirty="0" smtClean="0"/>
              <a:t>Bill </a:t>
            </a:r>
            <a:r>
              <a:rPr lang="en-US" dirty="0" err="1" smtClean="0"/>
              <a:t>Charleton</a:t>
            </a:r>
            <a:endParaRPr lang="en-US" dirty="0" smtClean="0"/>
          </a:p>
          <a:p>
            <a:r>
              <a:rPr lang="en-US" dirty="0" smtClean="0"/>
              <a:t>Riverdale Elementary- OCPS</a:t>
            </a:r>
            <a:endParaRPr lang="en-US" dirty="0"/>
          </a:p>
        </p:txBody>
      </p:sp>
      <p:sp>
        <p:nvSpPr>
          <p:cNvPr id="6" name="Content Placeholder 5"/>
          <p:cNvSpPr>
            <a:spLocks noGrp="1"/>
          </p:cNvSpPr>
          <p:nvPr>
            <p:ph sz="quarter" idx="4"/>
          </p:nvPr>
        </p:nvSpPr>
        <p:spPr>
          <a:xfrm>
            <a:off x="6633864" y="2909102"/>
            <a:ext cx="4800600" cy="3644098"/>
          </a:xfrm>
        </p:spPr>
        <p:txBody>
          <a:bodyPr>
            <a:normAutofit fontScale="92500" lnSpcReduction="20000"/>
          </a:bodyPr>
          <a:lstStyle/>
          <a:p>
            <a:r>
              <a:rPr lang="en-US" dirty="0"/>
              <a:t>Top Two </a:t>
            </a:r>
            <a:r>
              <a:rPr lang="en-US" dirty="0" smtClean="0"/>
              <a:t>Questions (0f 10-12)</a:t>
            </a:r>
          </a:p>
          <a:p>
            <a:pPr marL="457200" indent="-457200">
              <a:buAutoNum type="arabicPeriod"/>
            </a:pPr>
            <a:r>
              <a:rPr lang="en-US" dirty="0" smtClean="0"/>
              <a:t>What are your three most important reasons for being a teacher? He wants to know you possess the qualities of loving kids, caring demeanor, willing to put forth the extra effort…</a:t>
            </a:r>
          </a:p>
          <a:p>
            <a:pPr marL="457200" indent="-457200">
              <a:buAutoNum type="arabicPeriod"/>
            </a:pPr>
            <a:r>
              <a:rPr lang="en-US" dirty="0" smtClean="0"/>
              <a:t>If your supervising teacher were to describe you, what three words might they use? He wants to hear dependable, sense of humor, flexible, caring, takes initiative, etc.  He wants to know how you think others perceive you!</a:t>
            </a:r>
          </a:p>
          <a:p>
            <a:pPr marL="0" indent="0">
              <a:buNone/>
            </a:pPr>
            <a:endParaRPr lang="en-US" dirty="0"/>
          </a:p>
          <a:p>
            <a:pPr marL="0" indent="0">
              <a:buNone/>
            </a:pPr>
            <a:endParaRPr lang="en-US" dirty="0"/>
          </a:p>
          <a:p>
            <a:endParaRPr lang="en-US" dirty="0"/>
          </a:p>
        </p:txBody>
      </p:sp>
      <p:pic>
        <p:nvPicPr>
          <p:cNvPr id="7" name="Picture 6"/>
          <p:cNvPicPr>
            <a:picLocks noChangeAspect="1"/>
          </p:cNvPicPr>
          <p:nvPr/>
        </p:nvPicPr>
        <p:blipFill>
          <a:blip r:embed="rId2"/>
          <a:stretch>
            <a:fillRect/>
          </a:stretch>
        </p:blipFill>
        <p:spPr>
          <a:xfrm>
            <a:off x="9515241" y="1032509"/>
            <a:ext cx="1057277" cy="1409703"/>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0960" y="1206762"/>
            <a:ext cx="1083257" cy="1235450"/>
          </a:xfrm>
          <a:prstGeom prst="rect">
            <a:avLst/>
          </a:prstGeom>
        </p:spPr>
      </p:pic>
    </p:spTree>
    <p:extLst>
      <p:ext uri="{BB962C8B-B14F-4D97-AF65-F5344CB8AC3E}">
        <p14:creationId xmlns:p14="http://schemas.microsoft.com/office/powerpoint/2010/main" val="15072368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What makes a good teacher great? </a:t>
            </a:r>
            <a:endParaRPr lang="en-US" sz="2400" dirty="0"/>
          </a:p>
        </p:txBody>
      </p:sp>
      <p:sp>
        <p:nvSpPr>
          <p:cNvPr id="5" name="Subtitle 4"/>
          <p:cNvSpPr>
            <a:spLocks noGrp="1"/>
          </p:cNvSpPr>
          <p:nvPr>
            <p:ph type="subTitle" idx="1"/>
          </p:nvPr>
        </p:nvSpPr>
        <p:spPr>
          <a:xfrm>
            <a:off x="1078524" y="5763296"/>
            <a:ext cx="10414976" cy="742279"/>
          </a:xfrm>
        </p:spPr>
        <p:txBody>
          <a:bodyPr>
            <a:normAutofit fontScale="25000" lnSpcReduction="20000"/>
          </a:bodyPr>
          <a:lstStyle/>
          <a:p>
            <a:r>
              <a:rPr lang="en-US" sz="12800" dirty="0"/>
              <a:t>Resiliency, hard work/effort, innovation and creativity!</a:t>
            </a:r>
            <a:r>
              <a:rPr lang="en-US" dirty="0"/>
              <a:t/>
            </a:r>
            <a:br>
              <a:rPr lang="en-US" dirty="0"/>
            </a:br>
            <a:endParaRPr lang="en-US" dirty="0"/>
          </a:p>
        </p:txBody>
      </p:sp>
    </p:spTree>
    <p:extLst>
      <p:ext uri="{BB962C8B-B14F-4D97-AF65-F5344CB8AC3E}">
        <p14:creationId xmlns:p14="http://schemas.microsoft.com/office/powerpoint/2010/main" val="19193449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Watch him in action:</a:t>
            </a:r>
            <a:endParaRPr lang="en-US" dirty="0"/>
          </a:p>
        </p:txBody>
      </p:sp>
      <p:pic>
        <p:nvPicPr>
          <p:cNvPr id="4" name="bA9NpJrGqys"/>
          <p:cNvPicPr>
            <a:picLocks noGrp="1" noRot="1" noChangeAspect="1"/>
          </p:cNvPicPr>
          <p:nvPr>
            <p:ph idx="1"/>
            <a:videoFile r:link="rId1"/>
          </p:nvPr>
        </p:nvPicPr>
        <p:blipFill>
          <a:blip r:embed="rId3"/>
          <a:stretch>
            <a:fillRect/>
          </a:stretch>
        </p:blipFill>
        <p:spPr>
          <a:xfrm>
            <a:off x="2105389" y="1619845"/>
            <a:ext cx="8470900" cy="4764882"/>
          </a:xfrm>
          <a:prstGeom prst="rect">
            <a:avLst/>
          </a:prstGeom>
        </p:spPr>
      </p:pic>
    </p:spTree>
    <p:extLst>
      <p:ext uri="{BB962C8B-B14F-4D97-AF65-F5344CB8AC3E}">
        <p14:creationId xmlns:p14="http://schemas.microsoft.com/office/powerpoint/2010/main" val="15003350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11501" y="812800"/>
            <a:ext cx="8788400" cy="4325715"/>
          </a:xfrm>
        </p:spPr>
        <p:txBody>
          <a:bodyPr>
            <a:noAutofit/>
          </a:bodyPr>
          <a:lstStyle/>
          <a:p>
            <a:r>
              <a:rPr lang="en-US" sz="3200" dirty="0" smtClean="0"/>
              <a:t>"How </a:t>
            </a:r>
            <a:r>
              <a:rPr lang="en-US" sz="3200" dirty="0"/>
              <a:t>to Interview Like a </a:t>
            </a:r>
            <a:r>
              <a:rPr lang="en-US" sz="3200" dirty="0" smtClean="0"/>
              <a:t>Pro“</a:t>
            </a:r>
            <a:br>
              <a:rPr lang="en-US" sz="3200" dirty="0" smtClean="0"/>
            </a:br>
            <a:r>
              <a:rPr lang="en-US" sz="3200" dirty="0"/>
              <a:t/>
            </a:r>
            <a:br>
              <a:rPr lang="en-US" sz="3200" dirty="0"/>
            </a:br>
            <a:r>
              <a:rPr lang="en-US" sz="3200" dirty="0" smtClean="0"/>
              <a:t>will </a:t>
            </a:r>
            <a:r>
              <a:rPr lang="en-US" sz="3200" dirty="0"/>
              <a:t>be held from </a:t>
            </a:r>
            <a:r>
              <a:rPr lang="en-US" sz="3200" dirty="0" smtClean="0"/>
              <a:t>4:30-5:30pm </a:t>
            </a:r>
            <a:r>
              <a:rPr lang="en-US" sz="3200" dirty="0"/>
              <a:t>on </a:t>
            </a:r>
            <a:r>
              <a:rPr lang="en-US" sz="3200" dirty="0" smtClean="0"/>
              <a:t>Wednesday</a:t>
            </a:r>
            <a:r>
              <a:rPr lang="en-US" sz="3200" dirty="0"/>
              <a:t>, November 9, </a:t>
            </a:r>
            <a:r>
              <a:rPr lang="en-US" sz="3200" dirty="0" smtClean="0"/>
              <a:t>2016 </a:t>
            </a:r>
            <a:r>
              <a:rPr lang="en-US" sz="3200" dirty="0"/>
              <a:t/>
            </a:r>
            <a:br>
              <a:rPr lang="en-US" sz="3200" dirty="0"/>
            </a:br>
            <a:r>
              <a:rPr lang="en-US" sz="3200" dirty="0"/>
              <a:t>in TA </a:t>
            </a:r>
            <a:r>
              <a:rPr lang="en-US" sz="3200" dirty="0" smtClean="0"/>
              <a:t>130 </a:t>
            </a:r>
            <a:r>
              <a:rPr lang="en-US" sz="3200" dirty="0"/>
              <a:t>on the Orlando Campus. </a:t>
            </a:r>
            <a:r>
              <a:rPr lang="en-US" sz="3200" dirty="0" smtClean="0"/>
              <a:t/>
            </a:r>
            <a:br>
              <a:rPr lang="en-US" sz="3200" dirty="0" smtClean="0"/>
            </a:br>
            <a:r>
              <a:rPr lang="en-US" sz="3200" dirty="0" smtClean="0"/>
              <a:t/>
            </a:r>
            <a:br>
              <a:rPr lang="en-US" sz="3200" dirty="0" smtClean="0"/>
            </a:br>
            <a:r>
              <a:rPr lang="en-US" sz="2400" dirty="0" smtClean="0"/>
              <a:t>Presenter</a:t>
            </a:r>
            <a:r>
              <a:rPr lang="en-US" sz="2400" dirty="0"/>
              <a:t>: Janet </a:t>
            </a:r>
            <a:r>
              <a:rPr lang="en-US" sz="2400" dirty="0" smtClean="0"/>
              <a:t>Stroup</a:t>
            </a:r>
            <a:r>
              <a:rPr lang="en-US" sz="2400" dirty="0"/>
              <a:t>, UCF College of Education and </a:t>
            </a:r>
            <a:r>
              <a:rPr lang="en-US" sz="2400" dirty="0" smtClean="0"/>
              <a:t>Human Performance</a:t>
            </a:r>
            <a:r>
              <a:rPr lang="en-US" sz="2400" dirty="0"/>
              <a:t>.</a:t>
            </a:r>
          </a:p>
        </p:txBody>
      </p:sp>
      <p:sp>
        <p:nvSpPr>
          <p:cNvPr id="5" name="Text Placeholder 4"/>
          <p:cNvSpPr>
            <a:spLocks noGrp="1"/>
          </p:cNvSpPr>
          <p:nvPr>
            <p:ph type="body" idx="1"/>
          </p:nvPr>
        </p:nvSpPr>
        <p:spPr>
          <a:xfrm>
            <a:off x="3111501" y="5473700"/>
            <a:ext cx="8763000" cy="990600"/>
          </a:xfrm>
        </p:spPr>
        <p:txBody>
          <a:bodyPr>
            <a:noAutofit/>
          </a:bodyPr>
          <a:lstStyle/>
          <a:p>
            <a:pPr algn="ctr"/>
            <a:r>
              <a:rPr lang="en-US" sz="2800" dirty="0" smtClean="0"/>
              <a:t>Complete your Evaluations for a chance to win a door prize! </a:t>
            </a:r>
            <a:endParaRPr lang="en-US" sz="28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884515">
            <a:off x="311888" y="764266"/>
            <a:ext cx="2540150" cy="1959749"/>
          </a:xfrm>
          <a:prstGeom prst="rect">
            <a:avLst/>
          </a:prstGeom>
        </p:spPr>
      </p:pic>
    </p:spTree>
    <p:extLst>
      <p:ext uri="{BB962C8B-B14F-4D97-AF65-F5344CB8AC3E}">
        <p14:creationId xmlns:p14="http://schemas.microsoft.com/office/powerpoint/2010/main" val="26660960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Professionalism</a:t>
            </a:r>
            <a:endParaRPr lang="en-US" dirty="0"/>
          </a:p>
        </p:txBody>
      </p:sp>
      <p:sp>
        <p:nvSpPr>
          <p:cNvPr id="3" name="Content Placeholder 2"/>
          <p:cNvSpPr>
            <a:spLocks noGrp="1"/>
          </p:cNvSpPr>
          <p:nvPr>
            <p:ph idx="1"/>
          </p:nvPr>
        </p:nvSpPr>
        <p:spPr>
          <a:xfrm>
            <a:off x="1251678" y="1739901"/>
            <a:ext cx="10178322" cy="4851400"/>
          </a:xfrm>
        </p:spPr>
        <p:txBody>
          <a:bodyPr>
            <a:normAutofit/>
          </a:bodyPr>
          <a:lstStyle/>
          <a:p>
            <a:pPr marL="0" indent="0">
              <a:buNone/>
            </a:pPr>
            <a:r>
              <a:rPr lang="en-US" sz="4400" dirty="0" smtClean="0"/>
              <a:t>What does that term mean to you</a:t>
            </a:r>
            <a:r>
              <a:rPr lang="en-US" sz="4400" dirty="0" smtClean="0"/>
              <a:t>?</a:t>
            </a:r>
          </a:p>
          <a:p>
            <a:pPr marL="0" indent="0">
              <a:buNone/>
            </a:pPr>
            <a:endParaRPr lang="en-US" sz="4400" dirty="0"/>
          </a:p>
          <a:p>
            <a:pPr marL="0" indent="0">
              <a:buNone/>
            </a:pPr>
            <a:r>
              <a:rPr lang="en-US" sz="4800" dirty="0">
                <a:solidFill>
                  <a:srgbClr val="2A1A00">
                    <a:lumMod val="50000"/>
                    <a:lumOff val="50000"/>
                  </a:srgbClr>
                </a:solidFill>
                <a:latin typeface="Gill Sans MT" panose="020B0502020104020203" pitchFamily="34" charset="0"/>
                <a:ea typeface="Calibri" panose="020F0502020204030204" pitchFamily="34" charset="0"/>
                <a:cs typeface="Times New Roman" panose="02020603050405020304" pitchFamily="18" charset="0"/>
              </a:rPr>
              <a:t>Turn and Talk…</a:t>
            </a:r>
            <a:r>
              <a:rPr lang="en-US" sz="2900" dirty="0">
                <a:solidFill>
                  <a:srgbClr val="2A1A00">
                    <a:lumMod val="50000"/>
                    <a:lumOff val="50000"/>
                  </a:srgbClr>
                </a:solidFill>
                <a:latin typeface="Gill Sans MT" panose="020B0502020104020203" pitchFamily="34" charset="0"/>
                <a:ea typeface="Calibri" panose="020F0502020204030204" pitchFamily="34" charset="0"/>
                <a:cs typeface="Times New Roman" panose="02020603050405020304" pitchFamily="18" charset="0"/>
              </a:rPr>
              <a:t/>
            </a:r>
            <a:br>
              <a:rPr lang="en-US" sz="2900" dirty="0">
                <a:solidFill>
                  <a:srgbClr val="2A1A00">
                    <a:lumMod val="50000"/>
                    <a:lumOff val="50000"/>
                  </a:srgbClr>
                </a:solidFill>
                <a:latin typeface="Gill Sans MT" panose="020B0502020104020203" pitchFamily="34" charset="0"/>
                <a:ea typeface="Calibri" panose="020F0502020204030204" pitchFamily="34" charset="0"/>
                <a:cs typeface="Times New Roman" panose="02020603050405020304" pitchFamily="18" charset="0"/>
              </a:rPr>
            </a:br>
            <a:endParaRPr lang="en-US" sz="4400" dirty="0" smtClean="0"/>
          </a:p>
        </p:txBody>
      </p:sp>
    </p:spTree>
    <p:extLst>
      <p:ext uri="{BB962C8B-B14F-4D97-AF65-F5344CB8AC3E}">
        <p14:creationId xmlns:p14="http://schemas.microsoft.com/office/powerpoint/2010/main" val="318300340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3721" y="381000"/>
            <a:ext cx="8336280" cy="5175021"/>
          </a:xfrm>
        </p:spPr>
        <p:txBody>
          <a:bodyPr>
            <a:normAutofit fontScale="90000"/>
          </a:bodyPr>
          <a:lstStyle/>
          <a:p>
            <a:pPr lvl="0">
              <a:lnSpc>
                <a:spcPct val="110000"/>
              </a:lnSpc>
              <a:spcBef>
                <a:spcPts val="700"/>
              </a:spcBef>
            </a:pPr>
            <a:r>
              <a:rPr lang="en-US" sz="1900" cap="none" spc="0" dirty="0">
                <a:solidFill>
                  <a:prstClr val="black">
                    <a:lumMod val="65000"/>
                    <a:lumOff val="35000"/>
                  </a:prstClr>
                </a:solidFill>
                <a:latin typeface="Gill Sans MT" panose="020B0502020104020203"/>
                <a:ea typeface="+mn-ea"/>
                <a:cs typeface="+mn-cs"/>
              </a:rPr>
              <a:t/>
            </a:r>
            <a:br>
              <a:rPr lang="en-US" sz="1900" cap="none" spc="0" dirty="0">
                <a:solidFill>
                  <a:prstClr val="black">
                    <a:lumMod val="65000"/>
                    <a:lumOff val="35000"/>
                  </a:prstClr>
                </a:solidFill>
                <a:latin typeface="Gill Sans MT" panose="020B0502020104020203"/>
                <a:ea typeface="+mn-ea"/>
                <a:cs typeface="+mn-cs"/>
              </a:rPr>
            </a:br>
            <a:r>
              <a:rPr lang="en-US" sz="1900" cap="none" spc="0" dirty="0" smtClean="0">
                <a:solidFill>
                  <a:prstClr val="black">
                    <a:lumMod val="65000"/>
                    <a:lumOff val="35000"/>
                  </a:prstClr>
                </a:solidFill>
                <a:latin typeface="Gill Sans MT" panose="020B0502020104020203"/>
                <a:ea typeface="+mn-ea"/>
                <a:cs typeface="+mn-cs"/>
              </a:rPr>
              <a:t/>
            </a:r>
            <a:br>
              <a:rPr lang="en-US" sz="1900" cap="none" spc="0" dirty="0" smtClean="0">
                <a:solidFill>
                  <a:prstClr val="black">
                    <a:lumMod val="65000"/>
                    <a:lumOff val="35000"/>
                  </a:prstClr>
                </a:solidFill>
                <a:latin typeface="Gill Sans MT" panose="020B0502020104020203"/>
                <a:ea typeface="+mn-ea"/>
                <a:cs typeface="+mn-cs"/>
              </a:rPr>
            </a:br>
            <a:r>
              <a:rPr lang="en-US" sz="1900" cap="none" spc="0" dirty="0">
                <a:solidFill>
                  <a:prstClr val="black">
                    <a:lumMod val="65000"/>
                    <a:lumOff val="35000"/>
                  </a:prstClr>
                </a:solidFill>
                <a:latin typeface="Gill Sans MT" panose="020B0502020104020203"/>
                <a:ea typeface="+mn-ea"/>
                <a:cs typeface="+mn-cs"/>
              </a:rPr>
              <a:t/>
            </a:r>
            <a:br>
              <a:rPr lang="en-US" sz="1900" cap="none" spc="0" dirty="0">
                <a:solidFill>
                  <a:prstClr val="black">
                    <a:lumMod val="65000"/>
                    <a:lumOff val="35000"/>
                  </a:prstClr>
                </a:solidFill>
                <a:latin typeface="Gill Sans MT" panose="020B0502020104020203"/>
                <a:ea typeface="+mn-ea"/>
                <a:cs typeface="+mn-cs"/>
              </a:rPr>
            </a:br>
            <a:r>
              <a:rPr lang="en-US" sz="1900" cap="none" spc="0" dirty="0" smtClean="0">
                <a:solidFill>
                  <a:prstClr val="black">
                    <a:lumMod val="65000"/>
                    <a:lumOff val="35000"/>
                  </a:prstClr>
                </a:solidFill>
                <a:latin typeface="Gill Sans MT" panose="020B0502020104020203"/>
                <a:ea typeface="+mn-ea"/>
                <a:cs typeface="+mn-cs"/>
              </a:rPr>
              <a:t/>
            </a:r>
            <a:br>
              <a:rPr lang="en-US" sz="1900" cap="none" spc="0" dirty="0" smtClean="0">
                <a:solidFill>
                  <a:prstClr val="black">
                    <a:lumMod val="65000"/>
                    <a:lumOff val="35000"/>
                  </a:prstClr>
                </a:solidFill>
                <a:latin typeface="Gill Sans MT" panose="020B0502020104020203"/>
                <a:ea typeface="+mn-ea"/>
                <a:cs typeface="+mn-cs"/>
              </a:rPr>
            </a:br>
            <a:r>
              <a:rPr lang="en-US" sz="1900" cap="none" spc="0" dirty="0">
                <a:solidFill>
                  <a:prstClr val="black">
                    <a:lumMod val="65000"/>
                    <a:lumOff val="35000"/>
                  </a:prstClr>
                </a:solidFill>
                <a:latin typeface="Gill Sans MT" panose="020B0502020104020203"/>
                <a:ea typeface="+mn-ea"/>
                <a:cs typeface="+mn-cs"/>
              </a:rPr>
              <a:t/>
            </a:r>
            <a:br>
              <a:rPr lang="en-US" sz="1900" cap="none" spc="0" dirty="0">
                <a:solidFill>
                  <a:prstClr val="black">
                    <a:lumMod val="65000"/>
                    <a:lumOff val="35000"/>
                  </a:prstClr>
                </a:solidFill>
                <a:latin typeface="Gill Sans MT" panose="020B0502020104020203"/>
                <a:ea typeface="+mn-ea"/>
                <a:cs typeface="+mn-cs"/>
              </a:rPr>
            </a:br>
            <a:r>
              <a:rPr lang="en-US" sz="1900" cap="none" spc="0" dirty="0" smtClean="0">
                <a:solidFill>
                  <a:prstClr val="black">
                    <a:lumMod val="65000"/>
                    <a:lumOff val="35000"/>
                  </a:prstClr>
                </a:solidFill>
                <a:latin typeface="Gill Sans MT" panose="020B0502020104020203"/>
                <a:ea typeface="+mn-ea"/>
                <a:cs typeface="+mn-cs"/>
              </a:rPr>
              <a:t/>
            </a:r>
            <a:br>
              <a:rPr lang="en-US" sz="1900" cap="none" spc="0" dirty="0" smtClean="0">
                <a:solidFill>
                  <a:prstClr val="black">
                    <a:lumMod val="65000"/>
                    <a:lumOff val="35000"/>
                  </a:prstClr>
                </a:solidFill>
                <a:latin typeface="Gill Sans MT" panose="020B0502020104020203"/>
                <a:ea typeface="+mn-ea"/>
                <a:cs typeface="+mn-cs"/>
              </a:rPr>
            </a:br>
            <a:r>
              <a:rPr lang="en-US" sz="1900" cap="none" spc="0" dirty="0">
                <a:solidFill>
                  <a:prstClr val="black">
                    <a:lumMod val="65000"/>
                    <a:lumOff val="35000"/>
                  </a:prstClr>
                </a:solidFill>
                <a:latin typeface="Gill Sans MT" panose="020B0502020104020203"/>
                <a:ea typeface="+mn-ea"/>
                <a:cs typeface="+mn-cs"/>
              </a:rPr>
              <a:t/>
            </a:r>
            <a:br>
              <a:rPr lang="en-US" sz="1900" cap="none" spc="0" dirty="0">
                <a:solidFill>
                  <a:prstClr val="black">
                    <a:lumMod val="65000"/>
                    <a:lumOff val="35000"/>
                  </a:prstClr>
                </a:solidFill>
                <a:latin typeface="Gill Sans MT" panose="020B0502020104020203"/>
                <a:ea typeface="+mn-ea"/>
                <a:cs typeface="+mn-cs"/>
              </a:rPr>
            </a:br>
            <a:r>
              <a:rPr lang="en-US" sz="1900" cap="none" spc="0" dirty="0" smtClean="0">
                <a:solidFill>
                  <a:prstClr val="black">
                    <a:lumMod val="65000"/>
                    <a:lumOff val="35000"/>
                  </a:prstClr>
                </a:solidFill>
                <a:latin typeface="Gill Sans MT" panose="020B0502020104020203"/>
                <a:ea typeface="+mn-ea"/>
                <a:cs typeface="+mn-cs"/>
              </a:rPr>
              <a:t/>
            </a:r>
            <a:br>
              <a:rPr lang="en-US" sz="1900" cap="none" spc="0" dirty="0" smtClean="0">
                <a:solidFill>
                  <a:prstClr val="black">
                    <a:lumMod val="65000"/>
                    <a:lumOff val="35000"/>
                  </a:prstClr>
                </a:solidFill>
                <a:latin typeface="Gill Sans MT" panose="020B0502020104020203"/>
                <a:ea typeface="+mn-ea"/>
                <a:cs typeface="+mn-cs"/>
              </a:rPr>
            </a:br>
            <a:r>
              <a:rPr lang="en-US" sz="2700" cap="none" spc="0" dirty="0" smtClean="0">
                <a:solidFill>
                  <a:schemeClr val="tx1"/>
                </a:solidFill>
                <a:latin typeface="Gill Sans MT" panose="020B0502020104020203"/>
                <a:ea typeface="+mn-ea"/>
                <a:cs typeface="+mn-cs"/>
              </a:rPr>
              <a:t>Professionalism</a:t>
            </a:r>
            <a:r>
              <a:rPr lang="en-US" sz="2200" cap="none" spc="0" dirty="0" smtClean="0">
                <a:solidFill>
                  <a:schemeClr val="accent1">
                    <a:lumMod val="60000"/>
                    <a:lumOff val="40000"/>
                  </a:schemeClr>
                </a:solidFill>
                <a:latin typeface="Gill Sans MT" panose="020B0502020104020203"/>
                <a:ea typeface="+mn-ea"/>
                <a:cs typeface="+mn-cs"/>
              </a:rPr>
              <a:t> </a:t>
            </a:r>
            <a:r>
              <a:rPr lang="en-US" sz="2200" cap="none" spc="0" dirty="0">
                <a:solidFill>
                  <a:schemeClr val="accent1">
                    <a:lumMod val="60000"/>
                    <a:lumOff val="40000"/>
                  </a:schemeClr>
                </a:solidFill>
                <a:latin typeface="Gill Sans MT" panose="020B0502020104020203"/>
                <a:ea typeface="+mn-ea"/>
                <a:cs typeface="+mn-cs"/>
              </a:rPr>
              <a:t>varies by industry and career. In education, teachers have broad professional standards based on their interactions with students, parents, community members, colleagues, staff and administrators. The first step in becoming a professional is to </a:t>
            </a:r>
            <a:r>
              <a:rPr lang="en-US" sz="2200" cap="none" spc="0" dirty="0">
                <a:solidFill>
                  <a:schemeClr val="tx1"/>
                </a:solidFill>
                <a:latin typeface="Gill Sans MT" panose="020B0502020104020203"/>
                <a:ea typeface="+mn-ea"/>
                <a:cs typeface="+mn-cs"/>
              </a:rPr>
              <a:t>earn a degree </a:t>
            </a:r>
            <a:r>
              <a:rPr lang="en-US" sz="2200" cap="none" spc="0" dirty="0">
                <a:solidFill>
                  <a:schemeClr val="accent1">
                    <a:lumMod val="60000"/>
                    <a:lumOff val="40000"/>
                  </a:schemeClr>
                </a:solidFill>
                <a:latin typeface="Gill Sans MT" panose="020B0502020104020203"/>
                <a:ea typeface="+mn-ea"/>
                <a:cs typeface="+mn-cs"/>
              </a:rPr>
              <a:t>in education and meet state licensing standards. Most states also require that educators engage in </a:t>
            </a:r>
            <a:r>
              <a:rPr lang="en-US" sz="2200" cap="none" spc="0" dirty="0">
                <a:solidFill>
                  <a:schemeClr val="tx1"/>
                </a:solidFill>
                <a:latin typeface="Gill Sans MT" panose="020B0502020104020203"/>
                <a:ea typeface="+mn-ea"/>
                <a:cs typeface="+mn-cs"/>
              </a:rPr>
              <a:t>continuing education </a:t>
            </a:r>
            <a:r>
              <a:rPr lang="en-US" sz="2200" cap="none" spc="0" dirty="0">
                <a:solidFill>
                  <a:schemeClr val="accent1">
                    <a:lumMod val="60000"/>
                    <a:lumOff val="40000"/>
                  </a:schemeClr>
                </a:solidFill>
                <a:latin typeface="Gill Sans MT" panose="020B0502020104020203"/>
                <a:ea typeface="+mn-ea"/>
                <a:cs typeface="+mn-cs"/>
              </a:rPr>
              <a:t>to maintain licensure. Educators must </a:t>
            </a:r>
            <a:r>
              <a:rPr lang="en-US" sz="2200" cap="none" spc="0" dirty="0">
                <a:solidFill>
                  <a:schemeClr val="tx1"/>
                </a:solidFill>
                <a:latin typeface="Gill Sans MT" panose="020B0502020104020203"/>
                <a:ea typeface="+mn-ea"/>
                <a:cs typeface="+mn-cs"/>
              </a:rPr>
              <a:t>show up on time</a:t>
            </a:r>
            <a:r>
              <a:rPr lang="en-US" sz="2200" cap="none" spc="0" dirty="0">
                <a:solidFill>
                  <a:schemeClr val="accent1">
                    <a:lumMod val="60000"/>
                    <a:lumOff val="40000"/>
                  </a:schemeClr>
                </a:solidFill>
                <a:latin typeface="Gill Sans MT" panose="020B0502020104020203"/>
                <a:ea typeface="+mn-ea"/>
                <a:cs typeface="+mn-cs"/>
              </a:rPr>
              <a:t>, </a:t>
            </a:r>
            <a:r>
              <a:rPr lang="en-US" sz="2200" cap="none" spc="0" dirty="0">
                <a:solidFill>
                  <a:schemeClr val="tx1"/>
                </a:solidFill>
                <a:latin typeface="Gill Sans MT" panose="020B0502020104020203"/>
                <a:ea typeface="+mn-ea"/>
                <a:cs typeface="+mn-cs"/>
              </a:rPr>
              <a:t>stay</a:t>
            </a:r>
            <a:r>
              <a:rPr lang="en-US" sz="2200" cap="none" spc="0" dirty="0">
                <a:solidFill>
                  <a:schemeClr val="accent1">
                    <a:lumMod val="60000"/>
                    <a:lumOff val="40000"/>
                  </a:schemeClr>
                </a:solidFill>
                <a:latin typeface="Gill Sans MT" panose="020B0502020104020203"/>
                <a:ea typeface="+mn-ea"/>
                <a:cs typeface="+mn-cs"/>
              </a:rPr>
              <a:t> until their contracted work day ends, </a:t>
            </a:r>
            <a:r>
              <a:rPr lang="en-US" sz="2200" cap="none" spc="0" dirty="0">
                <a:solidFill>
                  <a:schemeClr val="tx1"/>
                </a:solidFill>
                <a:latin typeface="Gill Sans MT" panose="020B0502020104020203"/>
                <a:ea typeface="+mn-ea"/>
                <a:cs typeface="+mn-cs"/>
              </a:rPr>
              <a:t>flex</a:t>
            </a:r>
            <a:r>
              <a:rPr lang="en-US" sz="2200" cap="none" spc="0" dirty="0">
                <a:solidFill>
                  <a:schemeClr val="accent1">
                    <a:lumMod val="60000"/>
                    <a:lumOff val="40000"/>
                  </a:schemeClr>
                </a:solidFill>
                <a:latin typeface="Gill Sans MT" panose="020B0502020104020203"/>
                <a:ea typeface="+mn-ea"/>
                <a:cs typeface="+mn-cs"/>
              </a:rPr>
              <a:t> to complete non-teaching tasks, project a </a:t>
            </a:r>
            <a:r>
              <a:rPr lang="en-US" sz="2200" cap="none" spc="0" dirty="0">
                <a:solidFill>
                  <a:schemeClr val="tx1"/>
                </a:solidFill>
                <a:latin typeface="Gill Sans MT" panose="020B0502020104020203"/>
                <a:ea typeface="+mn-ea"/>
                <a:cs typeface="+mn-cs"/>
              </a:rPr>
              <a:t>professional presence in and out </a:t>
            </a:r>
            <a:r>
              <a:rPr lang="en-US" sz="2200" cap="none" spc="0" dirty="0">
                <a:solidFill>
                  <a:schemeClr val="accent1">
                    <a:lumMod val="60000"/>
                    <a:lumOff val="40000"/>
                  </a:schemeClr>
                </a:solidFill>
                <a:latin typeface="Gill Sans MT" panose="020B0502020104020203"/>
                <a:ea typeface="+mn-ea"/>
                <a:cs typeface="+mn-cs"/>
              </a:rPr>
              <a:t>of school, and </a:t>
            </a:r>
            <a:r>
              <a:rPr lang="en-US" sz="2200" cap="none" spc="0" dirty="0">
                <a:solidFill>
                  <a:schemeClr val="tx1"/>
                </a:solidFill>
                <a:latin typeface="Gill Sans MT" panose="020B0502020104020203"/>
                <a:ea typeface="+mn-ea"/>
                <a:cs typeface="+mn-cs"/>
              </a:rPr>
              <a:t>demonstrate compassion</a:t>
            </a:r>
            <a:r>
              <a:rPr lang="en-US" sz="2200" cap="none" spc="0" dirty="0">
                <a:solidFill>
                  <a:schemeClr val="accent1">
                    <a:lumMod val="60000"/>
                    <a:lumOff val="40000"/>
                  </a:schemeClr>
                </a:solidFill>
                <a:latin typeface="Gill Sans MT" panose="020B0502020104020203"/>
                <a:ea typeface="+mn-ea"/>
                <a:cs typeface="+mn-cs"/>
              </a:rPr>
              <a:t> for students. In addition, teachers have responsibilities in </a:t>
            </a:r>
            <a:r>
              <a:rPr lang="en-US" sz="2200" cap="none" spc="0" dirty="0">
                <a:solidFill>
                  <a:schemeClr val="tx1"/>
                </a:solidFill>
                <a:latin typeface="Gill Sans MT" panose="020B0502020104020203"/>
                <a:ea typeface="+mn-ea"/>
                <a:cs typeface="+mn-cs"/>
              </a:rPr>
              <a:t>communicating</a:t>
            </a:r>
            <a:r>
              <a:rPr lang="en-US" sz="2200" cap="none" spc="0" dirty="0">
                <a:solidFill>
                  <a:schemeClr val="accent1">
                    <a:lumMod val="60000"/>
                    <a:lumOff val="40000"/>
                  </a:schemeClr>
                </a:solidFill>
                <a:latin typeface="Gill Sans MT" panose="020B0502020104020203"/>
                <a:ea typeface="+mn-ea"/>
                <a:cs typeface="+mn-cs"/>
              </a:rPr>
              <a:t> well with multiple stakeholders. </a:t>
            </a:r>
            <a:r>
              <a:rPr lang="en-US" sz="2200" cap="none" spc="0" dirty="0" smtClean="0">
                <a:solidFill>
                  <a:schemeClr val="accent1">
                    <a:lumMod val="60000"/>
                    <a:lumOff val="40000"/>
                  </a:schemeClr>
                </a:solidFill>
                <a:latin typeface="Gill Sans MT" panose="020B0502020104020203"/>
                <a:ea typeface="+mn-ea"/>
                <a:cs typeface="+mn-cs"/>
              </a:rPr>
              <a:t> A </a:t>
            </a:r>
            <a:r>
              <a:rPr lang="en-US" sz="2200" cap="none" spc="0" dirty="0">
                <a:solidFill>
                  <a:schemeClr val="tx1"/>
                </a:solidFill>
                <a:latin typeface="Gill Sans MT" panose="020B0502020104020203"/>
                <a:ea typeface="+mn-ea"/>
                <a:cs typeface="+mn-cs"/>
              </a:rPr>
              <a:t>teacher collaborates with parents</a:t>
            </a:r>
            <a:r>
              <a:rPr lang="en-US" sz="2200" cap="none" spc="0" dirty="0">
                <a:solidFill>
                  <a:schemeClr val="accent1">
                    <a:lumMod val="60000"/>
                    <a:lumOff val="40000"/>
                  </a:schemeClr>
                </a:solidFill>
                <a:latin typeface="Gill Sans MT" panose="020B0502020104020203"/>
                <a:ea typeface="+mn-ea"/>
                <a:cs typeface="+mn-cs"/>
              </a:rPr>
              <a:t> in the academic process, as well as when dealing with conduct problems. </a:t>
            </a:r>
            <a:r>
              <a:rPr lang="en-US" sz="2200" cap="none" spc="0" dirty="0">
                <a:solidFill>
                  <a:schemeClr val="tx1"/>
                </a:solidFill>
                <a:latin typeface="Gill Sans MT" panose="020B0502020104020203"/>
                <a:ea typeface="+mn-ea"/>
                <a:cs typeface="+mn-cs"/>
              </a:rPr>
              <a:t>Professional demeanor</a:t>
            </a:r>
            <a:r>
              <a:rPr lang="en-US" sz="2200" cap="none" spc="0" dirty="0">
                <a:solidFill>
                  <a:schemeClr val="accent1">
                    <a:lumMod val="60000"/>
                    <a:lumOff val="40000"/>
                  </a:schemeClr>
                </a:solidFill>
                <a:latin typeface="Gill Sans MT" panose="020B0502020104020203"/>
                <a:ea typeface="+mn-ea"/>
                <a:cs typeface="+mn-cs"/>
              </a:rPr>
              <a:t>, </a:t>
            </a:r>
            <a:r>
              <a:rPr lang="en-US" sz="2200" cap="none" spc="0" dirty="0">
                <a:solidFill>
                  <a:schemeClr val="tx1"/>
                </a:solidFill>
                <a:latin typeface="Gill Sans MT" panose="020B0502020104020203"/>
                <a:ea typeface="+mn-ea"/>
                <a:cs typeface="+mn-cs"/>
              </a:rPr>
              <a:t>appropriate language </a:t>
            </a:r>
            <a:r>
              <a:rPr lang="en-US" sz="2200" cap="none" spc="0" dirty="0">
                <a:solidFill>
                  <a:schemeClr val="accent1">
                    <a:lumMod val="60000"/>
                    <a:lumOff val="40000"/>
                  </a:schemeClr>
                </a:solidFill>
                <a:latin typeface="Gill Sans MT" panose="020B0502020104020203"/>
                <a:ea typeface="+mn-ea"/>
                <a:cs typeface="+mn-cs"/>
              </a:rPr>
              <a:t>and a </a:t>
            </a:r>
            <a:r>
              <a:rPr lang="en-US" sz="3100" b="1" cap="none" spc="0" dirty="0">
                <a:solidFill>
                  <a:schemeClr val="tx1"/>
                </a:solidFill>
                <a:latin typeface="Gill Sans MT" panose="020B0502020104020203"/>
                <a:ea typeface="+mn-ea"/>
                <a:cs typeface="+mn-cs"/>
              </a:rPr>
              <a:t>positive attitude </a:t>
            </a:r>
            <a:r>
              <a:rPr lang="en-US" sz="2200" cap="none" spc="0" dirty="0">
                <a:solidFill>
                  <a:schemeClr val="accent1">
                    <a:lumMod val="60000"/>
                    <a:lumOff val="40000"/>
                  </a:schemeClr>
                </a:solidFill>
                <a:latin typeface="Gill Sans MT" panose="020B0502020104020203"/>
                <a:ea typeface="+mn-ea"/>
                <a:cs typeface="+mn-cs"/>
              </a:rPr>
              <a:t>are all necessary. Educators also need to </a:t>
            </a:r>
            <a:r>
              <a:rPr lang="en-US" sz="2200" cap="none" spc="0" dirty="0">
                <a:solidFill>
                  <a:schemeClr val="tx1"/>
                </a:solidFill>
                <a:latin typeface="Gill Sans MT" panose="020B0502020104020203"/>
                <a:ea typeface="+mn-ea"/>
                <a:cs typeface="+mn-cs"/>
              </a:rPr>
              <a:t>respect</a:t>
            </a:r>
            <a:r>
              <a:rPr lang="en-US" sz="2200" cap="none" spc="0" dirty="0">
                <a:solidFill>
                  <a:schemeClr val="accent1">
                    <a:lumMod val="60000"/>
                    <a:lumOff val="40000"/>
                  </a:schemeClr>
                </a:solidFill>
                <a:latin typeface="Gill Sans MT" panose="020B0502020104020203"/>
                <a:ea typeface="+mn-ea"/>
                <a:cs typeface="+mn-cs"/>
              </a:rPr>
              <a:t> the support roles of staff members and the direction of principals and other administrators</a:t>
            </a:r>
            <a:r>
              <a:rPr lang="en-US" sz="2200" cap="none" spc="0" dirty="0" smtClean="0">
                <a:solidFill>
                  <a:schemeClr val="accent1">
                    <a:lumMod val="60000"/>
                    <a:lumOff val="40000"/>
                  </a:schemeClr>
                </a:solidFill>
                <a:latin typeface="Gill Sans MT" panose="020B0502020104020203"/>
                <a:ea typeface="+mn-ea"/>
                <a:cs typeface="+mn-cs"/>
              </a:rPr>
              <a:t>.</a:t>
            </a:r>
            <a:endParaRPr lang="en-US" sz="2200" dirty="0">
              <a:solidFill>
                <a:schemeClr val="accent1">
                  <a:lumMod val="60000"/>
                  <a:lumOff val="40000"/>
                </a:schemeClr>
              </a:solidFill>
            </a:endParaRPr>
          </a:p>
        </p:txBody>
      </p:sp>
      <p:sp>
        <p:nvSpPr>
          <p:cNvPr id="3" name="Text Placeholder 2"/>
          <p:cNvSpPr>
            <a:spLocks noGrp="1"/>
          </p:cNvSpPr>
          <p:nvPr>
            <p:ph type="body" idx="1"/>
          </p:nvPr>
        </p:nvSpPr>
        <p:spPr>
          <a:xfrm>
            <a:off x="3093721" y="5556021"/>
            <a:ext cx="7741919" cy="951135"/>
          </a:xfrm>
        </p:spPr>
        <p:txBody>
          <a:bodyPr>
            <a:normAutofit fontScale="85000" lnSpcReduction="10000"/>
          </a:bodyPr>
          <a:lstStyle/>
          <a:p>
            <a:r>
              <a:rPr lang="en-US" dirty="0"/>
              <a:t>Source: http://www.ehow.com/facts_5241910_definition-professionalism-education.html</a:t>
            </a:r>
          </a:p>
        </p:txBody>
      </p:sp>
    </p:spTree>
    <p:extLst>
      <p:ext uri="{BB962C8B-B14F-4D97-AF65-F5344CB8AC3E}">
        <p14:creationId xmlns:p14="http://schemas.microsoft.com/office/powerpoint/2010/main" val="36734444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What to wear</a:t>
            </a:r>
            <a:br>
              <a:rPr lang="en-US" dirty="0" smtClean="0"/>
            </a:br>
            <a:endParaRPr lang="en-US" dirty="0"/>
          </a:p>
        </p:txBody>
      </p:sp>
      <p:sp>
        <p:nvSpPr>
          <p:cNvPr id="6" name="Content Placeholder 5"/>
          <p:cNvSpPr>
            <a:spLocks noGrp="1"/>
          </p:cNvSpPr>
          <p:nvPr>
            <p:ph idx="1"/>
          </p:nvPr>
        </p:nvSpPr>
        <p:spPr>
          <a:xfrm>
            <a:off x="1251678" y="1587501"/>
            <a:ext cx="10178322" cy="4648200"/>
          </a:xfrm>
        </p:spPr>
        <p:txBody>
          <a:bodyPr>
            <a:normAutofit fontScale="92500"/>
          </a:bodyPr>
          <a:lstStyle/>
          <a:p>
            <a:pPr marL="0" indent="0">
              <a:buNone/>
            </a:pPr>
            <a:r>
              <a:rPr lang="en-US" dirty="0" smtClean="0"/>
              <a:t>Part of being professional means wearing appropriate work attire for your chosen profession.</a:t>
            </a:r>
          </a:p>
          <a:p>
            <a:pPr marL="0" indent="0">
              <a:buNone/>
            </a:pPr>
            <a:r>
              <a:rPr lang="en-US" dirty="0" smtClean="0"/>
              <a:t>SCPS Employee Dress Code: (p. 20)</a:t>
            </a:r>
          </a:p>
          <a:p>
            <a:pPr marL="0" indent="0">
              <a:buNone/>
            </a:pPr>
            <a:r>
              <a:rPr lang="en-US" dirty="0"/>
              <a:t>Apparel  worn  by  teachers  clearly  affects  the  </a:t>
            </a:r>
            <a:r>
              <a:rPr lang="en-US" dirty="0" smtClean="0"/>
              <a:t>work</a:t>
            </a:r>
            <a:r>
              <a:rPr lang="en-US" dirty="0"/>
              <a:t>,  attitude,  and  discipline  of  students.  The </a:t>
            </a:r>
            <a:r>
              <a:rPr lang="en-US" dirty="0" smtClean="0"/>
              <a:t>effective </a:t>
            </a:r>
            <a:r>
              <a:rPr lang="en-US" dirty="0"/>
              <a:t>employee comes to work dressed appropriately, comes to teach dressed for success, and </a:t>
            </a:r>
            <a:r>
              <a:rPr lang="en-US" dirty="0" smtClean="0"/>
              <a:t>is </a:t>
            </a:r>
            <a:r>
              <a:rPr lang="en-US" dirty="0"/>
              <a:t>a role model for the students. Educators are walking, talking advertisements and should make </a:t>
            </a:r>
            <a:r>
              <a:rPr lang="en-US" dirty="0" smtClean="0"/>
              <a:t>their  </a:t>
            </a:r>
            <a:r>
              <a:rPr lang="en-US" dirty="0"/>
              <a:t>attire  work  for  them—not  against  them.  </a:t>
            </a:r>
            <a:endParaRPr lang="en-US" dirty="0" smtClean="0"/>
          </a:p>
          <a:p>
            <a:pPr marL="0" indent="0">
              <a:buNone/>
            </a:pPr>
            <a:r>
              <a:rPr lang="en-US" dirty="0" smtClean="0"/>
              <a:t>Appropriate  </a:t>
            </a:r>
            <a:r>
              <a:rPr lang="en-US" dirty="0"/>
              <a:t>attire  serves  as  an  indicator  of  the  </a:t>
            </a:r>
            <a:r>
              <a:rPr lang="en-US" dirty="0" smtClean="0"/>
              <a:t>attitudes </a:t>
            </a:r>
            <a:r>
              <a:rPr lang="en-US" dirty="0"/>
              <a:t>expected in the classroom. The teacher </a:t>
            </a:r>
            <a:r>
              <a:rPr lang="en-US" dirty="0" smtClean="0"/>
              <a:t>should </a:t>
            </a:r>
            <a:r>
              <a:rPr lang="en-US" dirty="0"/>
              <a:t>dress for four main effects: 1) Respect; </a:t>
            </a:r>
            <a:r>
              <a:rPr lang="en-US" dirty="0" smtClean="0"/>
              <a:t>2</a:t>
            </a:r>
            <a:r>
              <a:rPr lang="en-US" dirty="0"/>
              <a:t>) Credibility; 3) Acceptance; and 4) Authority. </a:t>
            </a:r>
            <a:r>
              <a:rPr lang="en-US" dirty="0" smtClean="0"/>
              <a:t> </a:t>
            </a:r>
          </a:p>
          <a:p>
            <a:pPr marL="0" indent="0">
              <a:buNone/>
            </a:pPr>
            <a:r>
              <a:rPr lang="en-US" dirty="0" smtClean="0"/>
              <a:t>Attire </a:t>
            </a:r>
            <a:r>
              <a:rPr lang="en-US" dirty="0"/>
              <a:t>that is </a:t>
            </a:r>
            <a:r>
              <a:rPr lang="en-US" b="1" dirty="0"/>
              <a:t>too casual </a:t>
            </a:r>
            <a:r>
              <a:rPr lang="en-US" dirty="0"/>
              <a:t>or </a:t>
            </a:r>
            <a:r>
              <a:rPr lang="en-US" b="1" dirty="0"/>
              <a:t>inappropriate</a:t>
            </a:r>
            <a:r>
              <a:rPr lang="en-US" dirty="0"/>
              <a:t> for the </a:t>
            </a:r>
            <a:r>
              <a:rPr lang="en-US" dirty="0" smtClean="0"/>
              <a:t>position </a:t>
            </a:r>
            <a:r>
              <a:rPr lang="en-US" dirty="0"/>
              <a:t>or daily activity of an educator should </a:t>
            </a:r>
            <a:r>
              <a:rPr lang="en-US" dirty="0" smtClean="0"/>
              <a:t>not </a:t>
            </a:r>
            <a:r>
              <a:rPr lang="en-US" dirty="0"/>
              <a:t>be worn. A teacher’s attire should make the </a:t>
            </a:r>
            <a:r>
              <a:rPr lang="en-US" dirty="0" smtClean="0"/>
              <a:t>statement  </a:t>
            </a:r>
            <a:r>
              <a:rPr lang="en-US" dirty="0"/>
              <a:t>that  teachers  are  a  group  of  </a:t>
            </a:r>
            <a:r>
              <a:rPr lang="en-US" dirty="0" smtClean="0"/>
              <a:t>professional</a:t>
            </a:r>
            <a:r>
              <a:rPr lang="en-US" dirty="0"/>
              <a:t>,  proud,  devoted,  dedicated,  and  responsible </a:t>
            </a:r>
            <a:r>
              <a:rPr lang="en-US" dirty="0" smtClean="0"/>
              <a:t>people</a:t>
            </a:r>
            <a:r>
              <a:rPr lang="en-US" dirty="0"/>
              <a:t>. </a:t>
            </a:r>
            <a:endParaRPr lang="en-US" dirty="0" smtClean="0"/>
          </a:p>
          <a:p>
            <a:pPr marL="0" indent="0">
              <a:buNone/>
            </a:pPr>
            <a:r>
              <a:rPr lang="en-US" sz="1700" dirty="0"/>
              <a:t>Source: http://www.scps.k12.fl.us/Portals/17/assets/pdf/Dist%20Staff%20Handbook%20TO%20SCHOOLS-201617%20FINAL.pdf</a:t>
            </a:r>
          </a:p>
        </p:txBody>
      </p:sp>
    </p:spTree>
    <p:extLst>
      <p:ext uri="{BB962C8B-B14F-4D97-AF65-F5344CB8AC3E}">
        <p14:creationId xmlns:p14="http://schemas.microsoft.com/office/powerpoint/2010/main" val="275959390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4378" y="826885"/>
            <a:ext cx="10178322" cy="1492132"/>
          </a:xfrm>
        </p:spPr>
        <p:txBody>
          <a:bodyPr>
            <a:normAutofit fontScale="90000"/>
          </a:bodyPr>
          <a:lstStyle/>
          <a:p>
            <a:pPr lvl="0" defTabSz="457200">
              <a:lnSpc>
                <a:spcPct val="107000"/>
              </a:lnSpc>
              <a:spcBef>
                <a:spcPts val="0"/>
              </a:spcBef>
            </a:pPr>
            <a:r>
              <a:rPr lang="en-US" sz="5300" cap="none" spc="0" dirty="0" smtClean="0">
                <a:solidFill>
                  <a:srgbClr val="2A1A00">
                    <a:lumMod val="50000"/>
                    <a:lumOff val="50000"/>
                  </a:srgbClr>
                </a:solidFill>
                <a:latin typeface="Gill Sans MT" panose="020B0502020104020203" pitchFamily="34" charset="0"/>
                <a:ea typeface="Calibri" panose="020F0502020204030204" pitchFamily="34" charset="0"/>
                <a:cs typeface="Times New Roman" panose="02020603050405020304" pitchFamily="18" charset="0"/>
              </a:rPr>
              <a:t>Turn and Talk…</a:t>
            </a:r>
            <a:r>
              <a:rPr lang="en-US" sz="3200" cap="none" spc="0" dirty="0" smtClean="0">
                <a:solidFill>
                  <a:srgbClr val="2A1A00">
                    <a:lumMod val="50000"/>
                    <a:lumOff val="50000"/>
                  </a:srgbClr>
                </a:solidFill>
                <a:latin typeface="Gill Sans MT" panose="020B0502020104020203" pitchFamily="34" charset="0"/>
                <a:ea typeface="Calibri" panose="020F0502020204030204" pitchFamily="34" charset="0"/>
                <a:cs typeface="Times New Roman" panose="02020603050405020304" pitchFamily="18" charset="0"/>
              </a:rPr>
              <a:t/>
            </a:r>
            <a:br>
              <a:rPr lang="en-US" sz="3200" cap="none" spc="0" dirty="0" smtClean="0">
                <a:solidFill>
                  <a:srgbClr val="2A1A00">
                    <a:lumMod val="50000"/>
                    <a:lumOff val="50000"/>
                  </a:srgbClr>
                </a:solidFill>
                <a:latin typeface="Gill Sans MT" panose="020B0502020104020203" pitchFamily="34" charset="0"/>
                <a:ea typeface="Calibri" panose="020F0502020204030204" pitchFamily="34" charset="0"/>
                <a:cs typeface="Times New Roman" panose="02020603050405020304" pitchFamily="18" charset="0"/>
              </a:rPr>
            </a:br>
            <a:r>
              <a:rPr lang="en-US" dirty="0" smtClean="0"/>
              <a:t/>
            </a:r>
            <a:br>
              <a:rPr lang="en-US" dirty="0" smtClean="0"/>
            </a:br>
            <a:r>
              <a:rPr lang="en-US" dirty="0" smtClean="0"/>
              <a:t>What </a:t>
            </a:r>
            <a:r>
              <a:rPr lang="en-US" dirty="0" smtClean="0"/>
              <a:t>is too casual?</a:t>
            </a:r>
            <a:br>
              <a:rPr lang="en-US" dirty="0" smtClean="0"/>
            </a:br>
            <a:r>
              <a:rPr lang="en-US" dirty="0"/>
              <a:t/>
            </a:r>
            <a:br>
              <a:rPr lang="en-US" dirty="0"/>
            </a:br>
            <a:r>
              <a:rPr lang="en-US" dirty="0" smtClean="0"/>
              <a:t/>
            </a:r>
            <a:br>
              <a:rPr lang="en-US" dirty="0" smtClean="0"/>
            </a:br>
            <a:r>
              <a:rPr lang="en-US" dirty="0" smtClean="0"/>
              <a:t>What is inappropriate in a classroom setting?</a:t>
            </a:r>
            <a:endParaRPr lang="en-US" dirty="0"/>
          </a:p>
        </p:txBody>
      </p:sp>
    </p:spTree>
    <p:extLst>
      <p:ext uri="{BB962C8B-B14F-4D97-AF65-F5344CB8AC3E}">
        <p14:creationId xmlns:p14="http://schemas.microsoft.com/office/powerpoint/2010/main" val="35295454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5033" b="15033"/>
          <a:stretch>
            <a:fillRect/>
          </a:stretch>
        </p:blipFill>
        <p:spPr>
          <a:xfrm>
            <a:off x="8337883" y="2171700"/>
            <a:ext cx="3092118" cy="3677854"/>
          </a:xfrm>
        </p:spPr>
      </p:pic>
      <p:sp>
        <p:nvSpPr>
          <p:cNvPr id="3" name="Title 2"/>
          <p:cNvSpPr>
            <a:spLocks noGrp="1"/>
          </p:cNvSpPr>
          <p:nvPr>
            <p:ph type="title"/>
          </p:nvPr>
        </p:nvSpPr>
        <p:spPr>
          <a:xfrm>
            <a:off x="8337883" y="203200"/>
            <a:ext cx="3092117" cy="1838960"/>
          </a:xfrm>
        </p:spPr>
        <p:txBody>
          <a:bodyPr>
            <a:normAutofit fontScale="90000"/>
          </a:bodyPr>
          <a:lstStyle/>
          <a:p>
            <a:r>
              <a:rPr lang="en-US" dirty="0" smtClean="0"/>
              <a:t>Lino rodriguez OCPS Principal</a:t>
            </a:r>
            <a:br>
              <a:rPr lang="en-US" dirty="0" smtClean="0"/>
            </a:br>
            <a:r>
              <a:rPr lang="en-US" dirty="0" smtClean="0"/>
              <a:t>Grand Avenue </a:t>
            </a:r>
            <a:br>
              <a:rPr lang="en-US" dirty="0" smtClean="0"/>
            </a:br>
            <a:r>
              <a:rPr lang="en-US" dirty="0" smtClean="0"/>
              <a:t>Primary Learning </a:t>
            </a:r>
            <a:r>
              <a:rPr lang="en-US" dirty="0" smtClean="0"/>
              <a:t>Center- </a:t>
            </a:r>
            <a:r>
              <a:rPr lang="en-US" dirty="0" err="1" smtClean="0"/>
              <a:t>parramore</a:t>
            </a:r>
            <a:endParaRPr lang="en-US" dirty="0"/>
          </a:p>
        </p:txBody>
      </p:sp>
      <p:sp>
        <p:nvSpPr>
          <p:cNvPr id="4" name="Text Placeholder 3"/>
          <p:cNvSpPr>
            <a:spLocks noGrp="1"/>
          </p:cNvSpPr>
          <p:nvPr>
            <p:ph type="body" sz="half" idx="2"/>
          </p:nvPr>
        </p:nvSpPr>
        <p:spPr>
          <a:xfrm>
            <a:off x="11239500" y="5854700"/>
            <a:ext cx="190500" cy="50800"/>
          </a:xfrm>
        </p:spPr>
        <p:txBody>
          <a:bodyPr>
            <a:normAutofit fontScale="25000" lnSpcReduction="20000"/>
          </a:bodyPr>
          <a:lstStyle/>
          <a:p>
            <a:endParaRPr lang="en-US" dirty="0"/>
          </a:p>
        </p:txBody>
      </p:sp>
      <p:sp>
        <p:nvSpPr>
          <p:cNvPr id="6" name="TextBox 5"/>
          <p:cNvSpPr txBox="1"/>
          <p:nvPr/>
        </p:nvSpPr>
        <p:spPr>
          <a:xfrm>
            <a:off x="1041400" y="1743111"/>
            <a:ext cx="5862320" cy="4702826"/>
          </a:xfrm>
          <a:prstGeom prst="rect">
            <a:avLst/>
          </a:prstGeom>
          <a:noFill/>
        </p:spPr>
        <p:txBody>
          <a:bodyPr wrap="square" rtlCol="0">
            <a:spAutoFit/>
          </a:bodyPr>
          <a:lstStyle/>
          <a:p>
            <a:pPr>
              <a:lnSpc>
                <a:spcPct val="107000"/>
              </a:lnSpc>
            </a:pPr>
            <a:r>
              <a:rPr lang="en-US" sz="4000" dirty="0" smtClean="0">
                <a:latin typeface="Gill Sans MT" panose="020B0502020104020203" pitchFamily="34" charset="0"/>
                <a:ea typeface="Calibri" panose="020F0502020204030204" pitchFamily="34" charset="0"/>
                <a:cs typeface="Times New Roman" panose="02020603050405020304" pitchFamily="18" charset="0"/>
              </a:rPr>
              <a:t>Honest</a:t>
            </a:r>
            <a:r>
              <a:rPr lang="en-US" sz="4000" dirty="0">
                <a:latin typeface="Gill Sans MT" panose="020B0502020104020203" pitchFamily="34" charset="0"/>
                <a:ea typeface="Calibri" panose="020F0502020204030204" pitchFamily="34" charset="0"/>
                <a:cs typeface="Times New Roman" panose="02020603050405020304" pitchFamily="18" charset="0"/>
              </a:rPr>
              <a:t>, genuine, confident yet humble, lifelong learners, sense of humor, fun, positive, take constructive feedback well, friendly, professional, takes initiative, </a:t>
            </a:r>
            <a:r>
              <a:rPr lang="en-US" sz="4000" dirty="0" smtClean="0">
                <a:latin typeface="Gill Sans MT" panose="020B0502020104020203" pitchFamily="34" charset="0"/>
                <a:ea typeface="Calibri" panose="020F0502020204030204" pitchFamily="34" charset="0"/>
                <a:cs typeface="Times New Roman" panose="02020603050405020304" pitchFamily="18" charset="0"/>
              </a:rPr>
              <a:t>and are happy!</a:t>
            </a:r>
            <a:endParaRPr lang="en-US" sz="4000" dirty="0">
              <a:effectLst/>
              <a:latin typeface="Gill Sans MT" panose="020B0502020104020203" pitchFamily="34" charset="0"/>
              <a:ea typeface="Calibri" panose="020F0502020204030204" pitchFamily="34" charset="0"/>
              <a:cs typeface="Times New Roman" panose="02020603050405020304" pitchFamily="18" charset="0"/>
            </a:endParaRPr>
          </a:p>
        </p:txBody>
      </p:sp>
      <p:sp>
        <p:nvSpPr>
          <p:cNvPr id="7" name="TextBox 6"/>
          <p:cNvSpPr txBox="1"/>
          <p:nvPr/>
        </p:nvSpPr>
        <p:spPr>
          <a:xfrm>
            <a:off x="1041400" y="596900"/>
            <a:ext cx="5549900" cy="1146211"/>
          </a:xfrm>
          <a:prstGeom prst="rect">
            <a:avLst/>
          </a:prstGeom>
          <a:noFill/>
        </p:spPr>
        <p:txBody>
          <a:bodyPr wrap="square" rtlCol="0">
            <a:spAutoFit/>
          </a:bodyPr>
          <a:lstStyle/>
          <a:p>
            <a:pPr lvl="0">
              <a:lnSpc>
                <a:spcPct val="107000"/>
              </a:lnSpc>
            </a:pPr>
            <a:r>
              <a:rPr lang="en-US" sz="3200" dirty="0">
                <a:solidFill>
                  <a:schemeClr val="tx2">
                    <a:lumMod val="50000"/>
                    <a:lumOff val="50000"/>
                  </a:schemeClr>
                </a:solidFill>
                <a:latin typeface="Gill Sans MT" panose="020B0502020104020203" pitchFamily="34" charset="0"/>
                <a:ea typeface="Calibri" panose="020F0502020204030204" pitchFamily="34" charset="0"/>
                <a:cs typeface="Times New Roman" panose="02020603050405020304" pitchFamily="18" charset="0"/>
              </a:rPr>
              <a:t>What are you looking for in prospective teachers?</a:t>
            </a:r>
          </a:p>
        </p:txBody>
      </p:sp>
    </p:spTree>
    <p:extLst>
      <p:ext uri="{BB962C8B-B14F-4D97-AF65-F5344CB8AC3E}">
        <p14:creationId xmlns:p14="http://schemas.microsoft.com/office/powerpoint/2010/main" val="75842942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Tony Serianni</a:t>
            </a:r>
            <a:br>
              <a:rPr lang="en-US" dirty="0" smtClean="0"/>
            </a:br>
            <a:r>
              <a:rPr lang="en-US" dirty="0" smtClean="0"/>
              <a:t>Principal- Deerwood Elementary</a:t>
            </a:r>
            <a:endParaRPr lang="en-US" dirty="0"/>
          </a:p>
        </p:txBody>
      </p:sp>
      <p:pic>
        <p:nvPicPr>
          <p:cNvPr id="9" name="IMG_1228">
            <a:hlinkClick r:id="" action="ppaction://media"/>
          </p:cNvPr>
          <p:cNvPicPr>
            <a:picLocks noGrp="1" noChangeAspect="1"/>
          </p:cNvPicPr>
          <p:nvPr>
            <p:ph sz="half" idx="2"/>
            <a:videoFile r:link="rId2"/>
            <p:extLst>
              <p:ext uri="{DAA4B4D4-6D71-4841-9C94-3DE7FCFB9230}">
                <p14:media xmlns:p14="http://schemas.microsoft.com/office/powerpoint/2010/main" r:embed="rId1"/>
              </p:ext>
            </p:extLst>
          </p:nvPr>
        </p:nvPicPr>
        <p:blipFill>
          <a:blip r:embed="rId4"/>
          <a:stretch>
            <a:fillRect/>
          </a:stretch>
        </p:blipFill>
        <p:spPr>
          <a:xfrm>
            <a:off x="4874256" y="4604657"/>
            <a:ext cx="2730321" cy="1538514"/>
          </a:xfrm>
        </p:spPr>
      </p:pic>
      <p:pic>
        <p:nvPicPr>
          <p:cNvPr id="7" name="Content Placeholder 6"/>
          <p:cNvPicPr>
            <a:picLocks noGrp="1" noChangeAspect="1"/>
          </p:cNvPicPr>
          <p:nvPr>
            <p:ph sz="half" idx="1"/>
          </p:nvPr>
        </p:nvPicPr>
        <p:blipFill>
          <a:blip r:embed="rId5">
            <a:extLst>
              <a:ext uri="{28A0092B-C50C-407E-A947-70E740481C1C}">
                <a14:useLocalDpi xmlns:a14="http://schemas.microsoft.com/office/drawing/2010/main" val="0"/>
              </a:ext>
            </a:extLst>
          </a:blip>
          <a:stretch>
            <a:fillRect/>
          </a:stretch>
        </p:blipFill>
        <p:spPr>
          <a:xfrm>
            <a:off x="4673600" y="2106385"/>
            <a:ext cx="2930977" cy="4036785"/>
          </a:xfrm>
        </p:spPr>
      </p:pic>
    </p:spTree>
    <p:extLst>
      <p:ext uri="{BB962C8B-B14F-4D97-AF65-F5344CB8AC3E}">
        <p14:creationId xmlns:p14="http://schemas.microsoft.com/office/powerpoint/2010/main" val="6835941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2 Tony Serianni</a:t>
            </a:r>
            <a:endParaRPr lang="en-US" dirty="0"/>
          </a:p>
        </p:txBody>
      </p:sp>
      <p:pic>
        <p:nvPicPr>
          <p:cNvPr id="6" name="IMG_1228">
            <a:hlinkClick r:id="" action="ppaction://media"/>
          </p:cNvPr>
          <p:cNvPicPr>
            <a:picLocks noGrp="1" noChangeAspect="1"/>
          </p:cNvPicPr>
          <p:nvPr>
            <p:ph sz="half" idx="2"/>
            <a:videoFile r:link="rId2"/>
            <p:extLst>
              <p:ext uri="{DAA4B4D4-6D71-4841-9C94-3DE7FCFB9230}">
                <p14:media xmlns:p14="http://schemas.microsoft.com/office/powerpoint/2010/main" r:embed="rId1"/>
              </p:ext>
            </p:extLst>
          </p:nvPr>
        </p:nvPicPr>
        <p:blipFill>
          <a:blip r:embed="rId4"/>
          <a:stretch>
            <a:fillRect/>
          </a:stretch>
        </p:blipFill>
        <p:spPr>
          <a:xfrm>
            <a:off x="4260646" y="4245427"/>
            <a:ext cx="3177862" cy="1790700"/>
          </a:xfrm>
        </p:spPr>
      </p:pic>
      <p:pic>
        <p:nvPicPr>
          <p:cNvPr id="5" name="Content Placeholder 4"/>
          <p:cNvPicPr>
            <a:picLocks noGrp="1" noChangeAspect="1"/>
          </p:cNvPicPr>
          <p:nvPr>
            <p:ph sz="half" idx="1"/>
          </p:nvPr>
        </p:nvPicPr>
        <p:blipFill>
          <a:blip r:embed="rId5">
            <a:extLst>
              <a:ext uri="{28A0092B-C50C-407E-A947-70E740481C1C}">
                <a14:useLocalDpi xmlns:a14="http://schemas.microsoft.com/office/drawing/2010/main" val="0"/>
              </a:ext>
            </a:extLst>
          </a:blip>
          <a:stretch>
            <a:fillRect/>
          </a:stretch>
        </p:blipFill>
        <p:spPr>
          <a:xfrm>
            <a:off x="4251960" y="1469570"/>
            <a:ext cx="3195235" cy="4566557"/>
          </a:xfrm>
        </p:spPr>
      </p:pic>
    </p:spTree>
    <p:extLst>
      <p:ext uri="{BB962C8B-B14F-4D97-AF65-F5344CB8AC3E}">
        <p14:creationId xmlns:p14="http://schemas.microsoft.com/office/powerpoint/2010/main" val="426370299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28700" y="382385"/>
            <a:ext cx="10807700" cy="1492132"/>
          </a:xfrm>
        </p:spPr>
        <p:txBody>
          <a:bodyPr>
            <a:normAutofit/>
          </a:bodyPr>
          <a:lstStyle/>
          <a:p>
            <a:r>
              <a:rPr lang="en-US" sz="4800" dirty="0" smtClean="0"/>
              <a:t>Sample Interview Questions/topics</a:t>
            </a:r>
            <a:endParaRPr lang="en-US" sz="4800" dirty="0"/>
          </a:p>
        </p:txBody>
      </p:sp>
      <p:sp>
        <p:nvSpPr>
          <p:cNvPr id="4" name="Content Placeholder 3"/>
          <p:cNvSpPr>
            <a:spLocks noGrp="1"/>
          </p:cNvSpPr>
          <p:nvPr>
            <p:ph idx="1"/>
          </p:nvPr>
        </p:nvSpPr>
        <p:spPr>
          <a:xfrm>
            <a:off x="1251678" y="1143000"/>
            <a:ext cx="10178322" cy="6172200"/>
          </a:xfrm>
        </p:spPr>
        <p:txBody>
          <a:bodyPr>
            <a:normAutofit fontScale="62500" lnSpcReduction="20000"/>
          </a:bodyPr>
          <a:lstStyle/>
          <a:p>
            <a:r>
              <a:rPr lang="en-US" sz="2600" dirty="0"/>
              <a:t>Welcome.</a:t>
            </a:r>
          </a:p>
          <a:p>
            <a:r>
              <a:rPr lang="en-US" sz="2600" dirty="0"/>
              <a:t>Tell me about yourself.</a:t>
            </a:r>
          </a:p>
          <a:p>
            <a:r>
              <a:rPr lang="en-US" sz="2600" dirty="0"/>
              <a:t>Why did you apply for this position?</a:t>
            </a:r>
          </a:p>
          <a:p>
            <a:r>
              <a:rPr lang="en-US" sz="2600" dirty="0"/>
              <a:t>How do you think children learn to read?</a:t>
            </a:r>
          </a:p>
          <a:p>
            <a:r>
              <a:rPr lang="en-US" sz="2600" dirty="0"/>
              <a:t>Who are some of your favorite children's authors?</a:t>
            </a:r>
          </a:p>
          <a:p>
            <a:r>
              <a:rPr lang="en-US" sz="2600" dirty="0"/>
              <a:t>Paint the picture of your writing block...what would I see? </a:t>
            </a:r>
            <a:r>
              <a:rPr lang="en-US" sz="2600" dirty="0" smtClean="0"/>
              <a:t>(Most want to hear- time, and choice included in your answer. </a:t>
            </a:r>
          </a:p>
          <a:p>
            <a:r>
              <a:rPr lang="en-US" sz="2600" dirty="0" smtClean="0"/>
              <a:t>Content </a:t>
            </a:r>
            <a:r>
              <a:rPr lang="en-US" sz="2600" dirty="0"/>
              <a:t>areas- what would I see? </a:t>
            </a:r>
            <a:r>
              <a:rPr lang="en-US" sz="2600" dirty="0" smtClean="0"/>
              <a:t>(Reference </a:t>
            </a:r>
            <a:r>
              <a:rPr lang="en-US" sz="2600" dirty="0"/>
              <a:t>standards...do your homework</a:t>
            </a:r>
            <a:r>
              <a:rPr lang="en-US" sz="2600" dirty="0" smtClean="0"/>
              <a:t>.)</a:t>
            </a:r>
            <a:endParaRPr lang="en-US" sz="2600" dirty="0"/>
          </a:p>
          <a:p>
            <a:r>
              <a:rPr lang="en-US" sz="2600" dirty="0"/>
              <a:t>What do you know about the teacher evaluation system? </a:t>
            </a:r>
          </a:p>
          <a:p>
            <a:r>
              <a:rPr lang="en-US" sz="2600" dirty="0"/>
              <a:t>Marzano- best practice instruction, planning, reflection, collegiality and professionalism </a:t>
            </a:r>
            <a:endParaRPr lang="en-US" sz="2600" dirty="0" smtClean="0"/>
          </a:p>
          <a:p>
            <a:r>
              <a:rPr lang="en-US" sz="2600" dirty="0" smtClean="0"/>
              <a:t>What </a:t>
            </a:r>
            <a:r>
              <a:rPr lang="en-US" sz="2600" dirty="0"/>
              <a:t>are your strengths?</a:t>
            </a:r>
          </a:p>
          <a:p>
            <a:r>
              <a:rPr lang="en-US" sz="2600" dirty="0"/>
              <a:t>What are your areas of need?</a:t>
            </a:r>
          </a:p>
          <a:p>
            <a:r>
              <a:rPr lang="en-US" sz="2600" dirty="0"/>
              <a:t>What will you do to maintain a balance between teacher talk and student talk</a:t>
            </a:r>
            <a:r>
              <a:rPr lang="en-US" sz="2600" dirty="0" smtClean="0"/>
              <a:t>? (Most expect you </a:t>
            </a:r>
            <a:r>
              <a:rPr lang="en-US" sz="2600" dirty="0"/>
              <a:t>to say that you have a routine of allowing students to turn and talk and share with each other</a:t>
            </a:r>
            <a:r>
              <a:rPr lang="en-US" sz="2600" dirty="0" smtClean="0"/>
              <a:t>!)</a:t>
            </a:r>
            <a:endParaRPr lang="en-US" sz="2600" dirty="0"/>
          </a:p>
          <a:p>
            <a:r>
              <a:rPr lang="en-US" sz="2600" dirty="0"/>
              <a:t>Explain your classroom management plan? </a:t>
            </a:r>
            <a:r>
              <a:rPr lang="en-US" sz="2600" dirty="0" smtClean="0"/>
              <a:t>(Be ready to explain classroom </a:t>
            </a:r>
            <a:r>
              <a:rPr lang="en-US" sz="2600" dirty="0"/>
              <a:t>organization, routines, procedures, what happens when students don't comply</a:t>
            </a:r>
            <a:r>
              <a:rPr lang="en-US" sz="2600" dirty="0" smtClean="0"/>
              <a:t>.)</a:t>
            </a:r>
          </a:p>
          <a:p>
            <a:r>
              <a:rPr lang="en-US" sz="2600" dirty="0" smtClean="0"/>
              <a:t>Do you have any questions for me? (Ask about: what system is in place to support new teachers, do you have the ability to be creative with your lesson plans as long as they meet the required standards set forth by the state? DON’T ASK: anything that could be easily found on the school website!</a:t>
            </a:r>
            <a:endParaRPr lang="en-US" sz="2600" dirty="0"/>
          </a:p>
          <a:p>
            <a:pPr marL="0" indent="0">
              <a:buNone/>
            </a:pPr>
            <a:r>
              <a:rPr lang="en-US" sz="2600" dirty="0"/>
              <a:t> </a:t>
            </a:r>
          </a:p>
          <a:p>
            <a:endParaRPr lang="en-US" dirty="0"/>
          </a:p>
        </p:txBody>
      </p:sp>
    </p:spTree>
    <p:extLst>
      <p:ext uri="{BB962C8B-B14F-4D97-AF65-F5344CB8AC3E}">
        <p14:creationId xmlns:p14="http://schemas.microsoft.com/office/powerpoint/2010/main" val="37340450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TM10001106[[fn=Badge]]</Template>
  <TotalTime>162</TotalTime>
  <Words>891</Words>
  <Application>Microsoft Office PowerPoint</Application>
  <PresentationFormat>Widescreen</PresentationFormat>
  <Paragraphs>65</Paragraphs>
  <Slides>14</Slides>
  <Notes>0</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Gill Sans MT</vt:lpstr>
      <vt:lpstr>Impact</vt:lpstr>
      <vt:lpstr>Times New Roman</vt:lpstr>
      <vt:lpstr>Badge</vt:lpstr>
      <vt:lpstr>Now That You’re Graduating</vt:lpstr>
      <vt:lpstr>Professionalism</vt:lpstr>
      <vt:lpstr>        Professionalism varies by industry and career. In education, teachers have broad professional standards based on their interactions with students, parents, community members, colleagues, staff and administrators. The first step in becoming a professional is to earn a degree in education and meet state licensing standards. Most states also require that educators engage in continuing education to maintain licensure. Educators must show up on time, stay until their contracted work day ends, flex to complete non-teaching tasks, project a professional presence in and out of school, and demonstrate compassion for students. In addition, teachers have responsibilities in communicating well with multiple stakeholders.  A teacher collaborates with parents in the academic process, as well as when dealing with conduct problems. Professional demeanor, appropriate language and a positive attitude are all necessary. Educators also need to respect the support roles of staff members and the direction of principals and other administrators.</vt:lpstr>
      <vt:lpstr>What to wear </vt:lpstr>
      <vt:lpstr>Turn and Talk…  What is too casual?   What is inappropriate in a classroom setting?</vt:lpstr>
      <vt:lpstr>Lino rodriguez OCPS Principal Grand Avenue  Primary Learning Center- parramore</vt:lpstr>
      <vt:lpstr>Tony Serianni Principal- Deerwood Elementary</vt:lpstr>
      <vt:lpstr>Part 2 Tony Serianni</vt:lpstr>
      <vt:lpstr>Sample Interview Questions/topics</vt:lpstr>
      <vt:lpstr>Tony’s Secondary interviewing Questions</vt:lpstr>
      <vt:lpstr>More Principals…more questions</vt:lpstr>
      <vt:lpstr>What makes a good teacher great? </vt:lpstr>
      <vt:lpstr>Watch him in action:</vt:lpstr>
      <vt:lpstr>"How to Interview Like a Pro“  will be held from 4:30-5:30pm on Wednesday, November 9, 2016  in TA 130 on the Orlando Campus.   Presenter: Janet Stroup, UCF College of Education and Human Performance.</vt:lpstr>
    </vt:vector>
  </TitlesOfParts>
  <Company>College of Education and Human Performance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Now That You’re Graduating</dc:title>
  <dc:creator>Lee-Anne Trimble Spalding</dc:creator>
  <cp:lastModifiedBy>Lee-Anne Trimble Spalding</cp:lastModifiedBy>
  <cp:revision>14</cp:revision>
  <dcterms:created xsi:type="dcterms:W3CDTF">2016-11-03T20:38:07Z</dcterms:created>
  <dcterms:modified xsi:type="dcterms:W3CDTF">2016-11-04T16:28:11Z</dcterms:modified>
</cp:coreProperties>
</file>